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73" r:id="rId6"/>
    <p:sldId id="283" r:id="rId7"/>
    <p:sldId id="317" r:id="rId8"/>
    <p:sldId id="332" r:id="rId9"/>
    <p:sldId id="331" r:id="rId10"/>
    <p:sldId id="334" r:id="rId11"/>
    <p:sldId id="335" r:id="rId12"/>
    <p:sldId id="333" r:id="rId13"/>
    <p:sldId id="319" r:id="rId14"/>
    <p:sldId id="328" r:id="rId15"/>
    <p:sldId id="308" r:id="rId16"/>
    <p:sldId id="321" r:id="rId17"/>
    <p:sldId id="322" r:id="rId18"/>
    <p:sldId id="336" r:id="rId19"/>
    <p:sldId id="278" r:id="rId20"/>
    <p:sldId id="309" r:id="rId21"/>
    <p:sldId id="284" r:id="rId22"/>
    <p:sldId id="301" r:id="rId23"/>
    <p:sldId id="30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D457"/>
    <a:srgbClr val="0054A4"/>
    <a:srgbClr val="00FFFF"/>
    <a:srgbClr val="66FFFF"/>
    <a:srgbClr val="000000"/>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8" d="100"/>
          <a:sy n="68" d="100"/>
        </p:scale>
        <p:origin x="1362"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B8AE55A0-88DB-44F8-9E71-882C6BFF5295}" type="datetimeFigureOut">
              <a:rPr lang="en-US" smtClean="0"/>
              <a:t>11/2/2021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7543800" cy="914400"/>
          </a:xfrm>
        </p:spPr>
        <p:txBody>
          <a:bodyPr>
            <a:normAutofit fontScale="85000" lnSpcReduction="10000"/>
          </a:bodyPr>
          <a:lstStyle/>
          <a:p>
            <a:r>
              <a:rPr lang="en-US" b="1" dirty="0">
                <a:solidFill>
                  <a:prstClr val="white"/>
                </a:solidFill>
                <a:ea typeface="+mj-ea"/>
                <a:cs typeface="+mj-cs"/>
              </a:rPr>
              <a:t>Board of Adjustment </a:t>
            </a:r>
          </a:p>
          <a:p>
            <a:r>
              <a:rPr lang="en-US" b="1" dirty="0">
                <a:solidFill>
                  <a:prstClr val="white"/>
                </a:solidFill>
                <a:ea typeface="+mj-ea"/>
                <a:cs typeface="+mj-cs"/>
              </a:rPr>
              <a:t>November 4, 2021</a:t>
            </a:r>
            <a:endParaRPr lang="en-US" sz="2400" b="1" i="1" dirty="0">
              <a:solidFill>
                <a:schemeClr val="tx1"/>
              </a:solidFill>
            </a:endParaRPr>
          </a:p>
        </p:txBody>
      </p:sp>
      <p:sp>
        <p:nvSpPr>
          <p:cNvPr id="4" name="Title 3"/>
          <p:cNvSpPr>
            <a:spLocks noGrp="1"/>
          </p:cNvSpPr>
          <p:nvPr>
            <p:ph type="ctrTitle"/>
          </p:nvPr>
        </p:nvSpPr>
        <p:spPr>
          <a:xfrm>
            <a:off x="762000" y="-76200"/>
            <a:ext cx="8372708" cy="1066799"/>
          </a:xfrm>
        </p:spPr>
        <p:txBody>
          <a:bodyPr/>
          <a:lstStyle/>
          <a:p>
            <a:r>
              <a:rPr lang="en-US" sz="3200" dirty="0"/>
              <a:t>WSUP21-0025 </a:t>
            </a:r>
            <a:br>
              <a:rPr lang="en-US" sz="3200" dirty="0"/>
            </a:br>
            <a:r>
              <a:rPr lang="en-US" sz="3200" dirty="0"/>
              <a:t>Vintage at Spanish Springs</a:t>
            </a:r>
            <a:endParaRPr lang="en-US" sz="3200" dirty="0">
              <a:solidFill>
                <a:schemeClr val="tx1"/>
              </a:solidFill>
            </a:endParaRPr>
          </a:p>
        </p:txBody>
      </p:sp>
      <p:pic>
        <p:nvPicPr>
          <p:cNvPr id="1026" name="Picture 2">
            <a:extLst>
              <a:ext uri="{FF2B5EF4-FFF2-40B4-BE49-F238E27FC236}">
                <a16:creationId xmlns:a16="http://schemas.microsoft.com/office/drawing/2014/main" id="{96B44476-506C-46C0-A8DF-74DDCD7B2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15" y="971784"/>
            <a:ext cx="8399985" cy="48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0E188-9D53-4E87-BDF8-112744B87B57}"/>
              </a:ext>
            </a:extLst>
          </p:cNvPr>
          <p:cNvSpPr>
            <a:spLocks noGrp="1"/>
          </p:cNvSpPr>
          <p:nvPr>
            <p:ph idx="1"/>
          </p:nvPr>
        </p:nvSpPr>
        <p:spPr>
          <a:xfrm>
            <a:off x="228600" y="1219200"/>
            <a:ext cx="8458200" cy="4419600"/>
          </a:xfrm>
        </p:spPr>
        <p:txBody>
          <a:bodyPr>
            <a:normAutofit lnSpcReduction="10000"/>
          </a:bodyPr>
          <a:lstStyle/>
          <a:p>
            <a:r>
              <a:rPr lang="en-US" dirty="0"/>
              <a:t>The site is located on the corner of Eagle Canyon, Neighborhood way and Gary Hall Wy.  </a:t>
            </a:r>
          </a:p>
          <a:p>
            <a:r>
              <a:rPr lang="en-US" dirty="0"/>
              <a:t>To the east of the parcel is Neighborhood Way a two-lane arterial street with a center median and sidewalks on both sides.  </a:t>
            </a:r>
          </a:p>
          <a:p>
            <a:r>
              <a:rPr lang="en-US" dirty="0"/>
              <a:t>Just Kidding Learning Center is to the northwest and Cascades of the Sierras, assisted living and memory care facility is located to the north on Neighborhood Way</a:t>
            </a:r>
          </a:p>
        </p:txBody>
      </p:sp>
      <p:sp>
        <p:nvSpPr>
          <p:cNvPr id="3" name="Title 2">
            <a:extLst>
              <a:ext uri="{FF2B5EF4-FFF2-40B4-BE49-F238E27FC236}">
                <a16:creationId xmlns:a16="http://schemas.microsoft.com/office/drawing/2014/main" id="{9C53A1E4-DEE9-4EA3-B832-EAF9876B2540}"/>
              </a:ext>
            </a:extLst>
          </p:cNvPr>
          <p:cNvSpPr>
            <a:spLocks noGrp="1"/>
          </p:cNvSpPr>
          <p:nvPr>
            <p:ph type="title"/>
          </p:nvPr>
        </p:nvSpPr>
        <p:spPr>
          <a:xfrm>
            <a:off x="1219200" y="76200"/>
            <a:ext cx="7696200" cy="762000"/>
          </a:xfrm>
        </p:spPr>
        <p:txBody>
          <a:bodyPr/>
          <a:lstStyle/>
          <a:p>
            <a:r>
              <a:rPr lang="en-US" dirty="0"/>
              <a:t>Site Characteristics </a:t>
            </a:r>
          </a:p>
        </p:txBody>
      </p:sp>
    </p:spTree>
    <p:extLst>
      <p:ext uri="{BB962C8B-B14F-4D97-AF65-F5344CB8AC3E}">
        <p14:creationId xmlns:p14="http://schemas.microsoft.com/office/powerpoint/2010/main" val="112045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15400" cy="4572000"/>
          </a:xfrm>
        </p:spPr>
        <p:txBody>
          <a:bodyPr>
            <a:normAutofit lnSpcReduction="10000"/>
          </a:bodyPr>
          <a:lstStyle/>
          <a:p>
            <a:r>
              <a:rPr lang="en-US" dirty="0"/>
              <a:t>The landscape plan provided with the application states 45,591 sq. ft. (20%) of the site will be landscaped and will meet Washoe County code.  </a:t>
            </a:r>
          </a:p>
          <a:p>
            <a:r>
              <a:rPr lang="en-US" dirty="0"/>
              <a:t>The courtyard area will be landscaped with various amenities including shade pavilions, patio/seating area walking path, benches and outdoor BBQ.  </a:t>
            </a:r>
          </a:p>
          <a:p>
            <a:r>
              <a:rPr lang="en-US" dirty="0"/>
              <a:t>A dog park is located along the northwest property line.</a:t>
            </a:r>
          </a:p>
        </p:txBody>
      </p:sp>
      <p:sp>
        <p:nvSpPr>
          <p:cNvPr id="3" name="Title 2"/>
          <p:cNvSpPr>
            <a:spLocks noGrp="1"/>
          </p:cNvSpPr>
          <p:nvPr>
            <p:ph type="title"/>
          </p:nvPr>
        </p:nvSpPr>
        <p:spPr>
          <a:xfrm>
            <a:off x="1219200" y="76200"/>
            <a:ext cx="7543800" cy="762000"/>
          </a:xfrm>
        </p:spPr>
        <p:txBody>
          <a:bodyPr/>
          <a:lstStyle/>
          <a:p>
            <a:r>
              <a:rPr lang="en-US" dirty="0"/>
              <a:t>Landscaping</a:t>
            </a:r>
          </a:p>
        </p:txBody>
      </p:sp>
    </p:spTree>
    <p:extLst>
      <p:ext uri="{BB962C8B-B14F-4D97-AF65-F5344CB8AC3E}">
        <p14:creationId xmlns:p14="http://schemas.microsoft.com/office/powerpoint/2010/main" val="264590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6C4CA-91A5-403F-A028-5BA5C1F1639D}"/>
              </a:ext>
            </a:extLst>
          </p:cNvPr>
          <p:cNvSpPr>
            <a:spLocks noGrp="1"/>
          </p:cNvSpPr>
          <p:nvPr>
            <p:ph idx="1"/>
          </p:nvPr>
        </p:nvSpPr>
        <p:spPr>
          <a:xfrm>
            <a:off x="0" y="1219200"/>
            <a:ext cx="9144000" cy="4495800"/>
          </a:xfrm>
        </p:spPr>
        <p:txBody>
          <a:bodyPr>
            <a:normAutofit lnSpcReduction="10000"/>
          </a:bodyPr>
          <a:lstStyle/>
          <a:p>
            <a:r>
              <a:rPr lang="en-US" dirty="0"/>
              <a:t>The study states that the project will generate 1,432 average daily trips (ADT) with 88 AM peak trips and 112 PM peak trips</a:t>
            </a:r>
          </a:p>
          <a:p>
            <a:r>
              <a:rPr lang="en-US" dirty="0"/>
              <a:t>The study concludes that the project will have minimal impacts to the existing streets network and the network will be able to accommodate the proposed project</a:t>
            </a:r>
          </a:p>
          <a:p>
            <a:r>
              <a:rPr lang="en-US" dirty="0"/>
              <a:t>Typically, the driving patterns associated with the use is not anticipated to impact the traffic</a:t>
            </a:r>
          </a:p>
        </p:txBody>
      </p:sp>
      <p:sp>
        <p:nvSpPr>
          <p:cNvPr id="3" name="Title 2">
            <a:extLst>
              <a:ext uri="{FF2B5EF4-FFF2-40B4-BE49-F238E27FC236}">
                <a16:creationId xmlns:a16="http://schemas.microsoft.com/office/drawing/2014/main" id="{03918796-A81F-4F5F-B838-50CEB0654384}"/>
              </a:ext>
            </a:extLst>
          </p:cNvPr>
          <p:cNvSpPr>
            <a:spLocks noGrp="1"/>
          </p:cNvSpPr>
          <p:nvPr>
            <p:ph type="title"/>
          </p:nvPr>
        </p:nvSpPr>
        <p:spPr>
          <a:xfrm>
            <a:off x="1219200" y="76200"/>
            <a:ext cx="7239000" cy="762000"/>
          </a:xfrm>
        </p:spPr>
        <p:txBody>
          <a:bodyPr/>
          <a:lstStyle/>
          <a:p>
            <a:r>
              <a:rPr lang="en-US" dirty="0"/>
              <a:t>Traffic</a:t>
            </a:r>
          </a:p>
        </p:txBody>
      </p:sp>
    </p:spTree>
    <p:extLst>
      <p:ext uri="{BB962C8B-B14F-4D97-AF65-F5344CB8AC3E}">
        <p14:creationId xmlns:p14="http://schemas.microsoft.com/office/powerpoint/2010/main" val="72398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4B55C-A43D-4719-B0DA-8AFE37F38CB7}"/>
              </a:ext>
            </a:extLst>
          </p:cNvPr>
          <p:cNvSpPr>
            <a:spLocks noGrp="1"/>
          </p:cNvSpPr>
          <p:nvPr>
            <p:ph idx="1"/>
          </p:nvPr>
        </p:nvSpPr>
        <p:spPr>
          <a:xfrm>
            <a:off x="457200" y="1219200"/>
            <a:ext cx="8534400" cy="4572000"/>
          </a:xfrm>
        </p:spPr>
        <p:txBody>
          <a:bodyPr>
            <a:normAutofit/>
          </a:bodyPr>
          <a:lstStyle/>
          <a:p>
            <a:r>
              <a:rPr lang="en-US" dirty="0"/>
              <a:t>The site is relatively flat however there will be approximately 10,200 cubic yards of fill material required to construct the project</a:t>
            </a:r>
          </a:p>
          <a:p>
            <a:r>
              <a:rPr lang="en-US" dirty="0"/>
              <a:t>The proposed grading is to construct the proposed building, roadways, and parking lots </a:t>
            </a:r>
          </a:p>
        </p:txBody>
      </p:sp>
      <p:sp>
        <p:nvSpPr>
          <p:cNvPr id="3" name="Title 2">
            <a:extLst>
              <a:ext uri="{FF2B5EF4-FFF2-40B4-BE49-F238E27FC236}">
                <a16:creationId xmlns:a16="http://schemas.microsoft.com/office/drawing/2014/main" id="{D6DEF4EF-47B3-4173-A3B4-C7B9A3F9BA1A}"/>
              </a:ext>
            </a:extLst>
          </p:cNvPr>
          <p:cNvSpPr>
            <a:spLocks noGrp="1"/>
          </p:cNvSpPr>
          <p:nvPr>
            <p:ph type="title"/>
          </p:nvPr>
        </p:nvSpPr>
        <p:spPr>
          <a:xfrm>
            <a:off x="1219200" y="76200"/>
            <a:ext cx="7467600" cy="762000"/>
          </a:xfrm>
        </p:spPr>
        <p:txBody>
          <a:bodyPr/>
          <a:lstStyle/>
          <a:p>
            <a:r>
              <a:rPr lang="en-US" dirty="0"/>
              <a:t>Grading</a:t>
            </a:r>
          </a:p>
        </p:txBody>
      </p:sp>
    </p:spTree>
    <p:extLst>
      <p:ext uri="{BB962C8B-B14F-4D97-AF65-F5344CB8AC3E}">
        <p14:creationId xmlns:p14="http://schemas.microsoft.com/office/powerpoint/2010/main" val="49713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62646-7308-48B8-8CD6-5A08A92FF7A2}"/>
              </a:ext>
            </a:extLst>
          </p:cNvPr>
          <p:cNvSpPr>
            <a:spLocks noGrp="1"/>
          </p:cNvSpPr>
          <p:nvPr>
            <p:ph idx="1"/>
          </p:nvPr>
        </p:nvSpPr>
        <p:spPr>
          <a:xfrm>
            <a:off x="76200" y="1219200"/>
            <a:ext cx="9067800" cy="4648200"/>
          </a:xfrm>
        </p:spPr>
        <p:txBody>
          <a:bodyPr>
            <a:normAutofit fontScale="77500" lnSpcReduction="20000"/>
          </a:bodyPr>
          <a:lstStyle/>
          <a:p>
            <a:pPr marL="1143000" marR="0" lvl="2" indent="-228600" algn="just" fontAlgn="auto" hangingPunct="1">
              <a:spcBef>
                <a:spcPts val="600"/>
              </a:spcBef>
              <a:spcAft>
                <a:spcPts val="600"/>
              </a:spcAft>
              <a:buFont typeface="+mj-lt"/>
              <a:buAutoNum type="romanLcPeriod"/>
              <a:tabLst>
                <a:tab pos="1371600" algn="l"/>
              </a:tabLst>
            </a:pPr>
            <a:r>
              <a:rPr lang="en-US" sz="11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342900" marR="0" lvl="0" indent="-342900" algn="just" fontAlgn="auto" hangingPunct="1">
              <a:spcBef>
                <a:spcPts val="600"/>
              </a:spcBef>
              <a:spcAft>
                <a:spcPts val="600"/>
              </a:spcAft>
              <a:buFont typeface="+mj-lt"/>
              <a:buAutoNum type="alphaLcPeriod" startAt="12"/>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The facility will provide a fully equipped emergency medical station available 24/7 near the ground floor entry for quick access to emergency medical personnel.  Additionally, staff will be able to connect to 24/7 online and on call to medical professionals that can assist and advise for medical issues.</a:t>
            </a:r>
          </a:p>
          <a:p>
            <a:pPr marL="342900" marR="0" lvl="0" indent="-342900" algn="just" fontAlgn="auto" hangingPunct="1">
              <a:spcBef>
                <a:spcPts val="600"/>
              </a:spcBef>
              <a:spcAft>
                <a:spcPts val="600"/>
              </a:spcAft>
              <a:buFont typeface="+mj-lt"/>
              <a:buAutoNum type="alphaLcPeriod" startAt="12"/>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The facility will provide all residents with the option of having a 24/7 mobile monitoring devices they can carry with them while on the property.</a:t>
            </a:r>
            <a:endParaRPr lang="en-US" sz="3600" dirty="0">
              <a:effectLst/>
              <a:latin typeface="Times New Roman" panose="02020603050405020304" pitchFamily="18"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6741FCEB-22BF-42CB-A626-02648E666DAF}"/>
              </a:ext>
            </a:extLst>
          </p:cNvPr>
          <p:cNvSpPr>
            <a:spLocks noGrp="1"/>
          </p:cNvSpPr>
          <p:nvPr>
            <p:ph type="title"/>
          </p:nvPr>
        </p:nvSpPr>
        <p:spPr/>
        <p:txBody>
          <a:bodyPr/>
          <a:lstStyle/>
          <a:p>
            <a:r>
              <a:rPr lang="en-US" dirty="0"/>
              <a:t>New Conditions</a:t>
            </a:r>
          </a:p>
        </p:txBody>
      </p:sp>
    </p:spTree>
    <p:extLst>
      <p:ext uri="{BB962C8B-B14F-4D97-AF65-F5344CB8AC3E}">
        <p14:creationId xmlns:p14="http://schemas.microsoft.com/office/powerpoint/2010/main" val="292449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924800" cy="838200"/>
          </a:xfrm>
        </p:spPr>
        <p:txBody>
          <a:bodyPr/>
          <a:lstStyle/>
          <a:p>
            <a:r>
              <a:rPr lang="en-US" sz="3200" dirty="0"/>
              <a:t>Public Notice &amp; Neighbor hood Meeting</a:t>
            </a:r>
          </a:p>
        </p:txBody>
      </p:sp>
      <p:sp>
        <p:nvSpPr>
          <p:cNvPr id="4" name="Content Placeholder 3"/>
          <p:cNvSpPr>
            <a:spLocks noGrp="1"/>
          </p:cNvSpPr>
          <p:nvPr>
            <p:ph idx="1"/>
          </p:nvPr>
        </p:nvSpPr>
        <p:spPr>
          <a:xfrm>
            <a:off x="457200" y="1219200"/>
            <a:ext cx="8610600" cy="4572000"/>
          </a:xfrm>
        </p:spPr>
        <p:txBody>
          <a:bodyPr>
            <a:normAutofit/>
          </a:bodyPr>
          <a:lstStyle/>
          <a:p>
            <a:r>
              <a:rPr lang="en-US" dirty="0"/>
              <a:t>Notices were sent to 40 parcels </a:t>
            </a:r>
          </a:p>
          <a:p>
            <a:r>
              <a:rPr lang="en-US" dirty="0"/>
              <a:t>A neighborhood meeting was held on October 21</a:t>
            </a:r>
            <a:r>
              <a:rPr lang="en-US" baseline="30000" dirty="0"/>
              <a:t>st</a:t>
            </a:r>
            <a:r>
              <a:rPr lang="en-US" dirty="0"/>
              <a:t> at 6:30 pm at the pre-school adjacent to our site  </a:t>
            </a:r>
          </a:p>
          <a:p>
            <a:r>
              <a:rPr lang="en-US" dirty="0"/>
              <a:t>No one attended the meeting</a:t>
            </a:r>
          </a:p>
          <a:p>
            <a:endParaRPr lang="en-US" dirty="0"/>
          </a:p>
          <a:p>
            <a:pPr lvl="1"/>
            <a:endParaRPr lang="en-US" dirty="0"/>
          </a:p>
        </p:txBody>
      </p:sp>
    </p:spTree>
    <p:extLst>
      <p:ext uri="{BB962C8B-B14F-4D97-AF65-F5344CB8AC3E}">
        <p14:creationId xmlns:p14="http://schemas.microsoft.com/office/powerpoint/2010/main" val="340672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D548F-FBBE-452C-8395-E91986D8DAB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3B2374C-2436-4E93-B5F4-89FB0DA4D10A}"/>
              </a:ext>
            </a:extLst>
          </p:cNvPr>
          <p:cNvPicPr>
            <a:picLocks noGrp="1" noChangeAspect="1"/>
          </p:cNvPicPr>
          <p:nvPr>
            <p:ph idx="1"/>
          </p:nvPr>
        </p:nvPicPr>
        <p:blipFill>
          <a:blip r:embed="rId2"/>
          <a:stretch>
            <a:fillRect/>
          </a:stretch>
        </p:blipFill>
        <p:spPr>
          <a:xfrm>
            <a:off x="1866454" y="-23612"/>
            <a:ext cx="5143946" cy="6881612"/>
          </a:xfrm>
          <a:prstGeom prst="rect">
            <a:avLst/>
          </a:prstGeom>
        </p:spPr>
      </p:pic>
    </p:spTree>
    <p:extLst>
      <p:ext uri="{BB962C8B-B14F-4D97-AF65-F5344CB8AC3E}">
        <p14:creationId xmlns:p14="http://schemas.microsoft.com/office/powerpoint/2010/main" val="34326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Reviewing Agencies</a:t>
            </a:r>
          </a:p>
        </p:txBody>
      </p:sp>
      <p:sp>
        <p:nvSpPr>
          <p:cNvPr id="4" name="Content Placeholder 3"/>
          <p:cNvSpPr>
            <a:spLocks noGrp="1"/>
          </p:cNvSpPr>
          <p:nvPr>
            <p:ph idx="1"/>
          </p:nvPr>
        </p:nvSpPr>
        <p:spPr>
          <a:xfrm>
            <a:off x="457200" y="1219200"/>
            <a:ext cx="8458200" cy="4572000"/>
          </a:xfrm>
        </p:spPr>
        <p:txBody>
          <a:bodyPr>
            <a:normAutofit/>
          </a:bodyPr>
          <a:lstStyle/>
          <a:p>
            <a:r>
              <a:rPr lang="en-US" sz="4000" dirty="0"/>
              <a:t>Various agencies reviewed  the application, their comments are included in the staff report</a:t>
            </a:r>
          </a:p>
          <a:p>
            <a:r>
              <a:rPr lang="en-US" sz="4000" dirty="0"/>
              <a:t>Agencies with conditions, are included in the Conditions of Approval</a:t>
            </a:r>
          </a:p>
          <a:p>
            <a:pPr marL="0" indent="0">
              <a:buNone/>
            </a:pPr>
            <a:endParaRPr lang="en-US" sz="4000" dirty="0"/>
          </a:p>
        </p:txBody>
      </p:sp>
    </p:spTree>
    <p:extLst>
      <p:ext uri="{BB962C8B-B14F-4D97-AF65-F5344CB8AC3E}">
        <p14:creationId xmlns:p14="http://schemas.microsoft.com/office/powerpoint/2010/main" val="208388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dirty="0"/>
              <a:t>Findings</a:t>
            </a:r>
          </a:p>
        </p:txBody>
      </p:sp>
      <p:sp>
        <p:nvSpPr>
          <p:cNvPr id="4" name="Content Placeholder 3"/>
          <p:cNvSpPr>
            <a:spLocks noGrp="1"/>
          </p:cNvSpPr>
          <p:nvPr>
            <p:ph idx="1"/>
          </p:nvPr>
        </p:nvSpPr>
        <p:spPr>
          <a:xfrm>
            <a:off x="0" y="1447800"/>
            <a:ext cx="8991600" cy="1828800"/>
          </a:xfrm>
        </p:spPr>
        <p:txBody>
          <a:bodyPr>
            <a:noAutofit/>
          </a:bodyPr>
          <a:lstStyle/>
          <a:p>
            <a:pPr marL="0" indent="0" fontAlgn="base" hangingPunct="0">
              <a:buNone/>
            </a:pPr>
            <a:r>
              <a:rPr lang="en-US" sz="3600" dirty="0"/>
              <a:t>Staff is able to make the findings as explained in the staff report</a:t>
            </a:r>
          </a:p>
        </p:txBody>
      </p:sp>
    </p:spTree>
    <p:extLst>
      <p:ext uri="{BB962C8B-B14F-4D97-AF65-F5344CB8AC3E}">
        <p14:creationId xmlns:p14="http://schemas.microsoft.com/office/powerpoint/2010/main" val="127209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534400" cy="4724400"/>
          </a:xfrm>
        </p:spPr>
        <p:txBody>
          <a:bodyPr>
            <a:normAutofit lnSpcReduction="10000"/>
          </a:bodyPr>
          <a:lstStyle/>
          <a:p>
            <a:pPr marL="0" indent="0">
              <a:buNone/>
            </a:pPr>
            <a:r>
              <a:rPr lang="en-US" dirty="0"/>
              <a:t>I move that, after giving reasoned consideration to the information contained in the staff report and information received during the public hearing, the Washoe County Board of Adjustment approve with conditions Special Use Permit Case Number WSUP21-0025 for Spanish Spring Associates LP, with the conditions included as Exhibit A to this matter, having made all five findings in accordance with Washoe County Code Section 110.810.30</a:t>
            </a:r>
          </a:p>
        </p:txBody>
      </p:sp>
      <p:sp>
        <p:nvSpPr>
          <p:cNvPr id="3" name="Title 2"/>
          <p:cNvSpPr>
            <a:spLocks noGrp="1"/>
          </p:cNvSpPr>
          <p:nvPr>
            <p:ph type="title"/>
          </p:nvPr>
        </p:nvSpPr>
        <p:spPr>
          <a:xfrm>
            <a:off x="685800" y="76200"/>
            <a:ext cx="7543800" cy="838200"/>
          </a:xfrm>
        </p:spPr>
        <p:txBody>
          <a:bodyPr/>
          <a:lstStyle/>
          <a:p>
            <a:r>
              <a:rPr lang="en-US" dirty="0"/>
              <a:t>Motion </a:t>
            </a:r>
            <a:br>
              <a:rPr lang="en-US" dirty="0"/>
            </a:br>
            <a:endParaRPr lang="en-US" dirty="0"/>
          </a:p>
        </p:txBody>
      </p:sp>
    </p:spTree>
    <p:extLst>
      <p:ext uri="{BB962C8B-B14F-4D97-AF65-F5344CB8AC3E}">
        <p14:creationId xmlns:p14="http://schemas.microsoft.com/office/powerpoint/2010/main" val="413665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199"/>
            <a:ext cx="7162800" cy="838101"/>
          </a:xfrm>
        </p:spPr>
        <p:txBody>
          <a:bodyPr/>
          <a:lstStyle/>
          <a:p>
            <a:r>
              <a:rPr lang="en-US" dirty="0"/>
              <a:t>Request</a:t>
            </a:r>
          </a:p>
        </p:txBody>
      </p:sp>
      <p:sp>
        <p:nvSpPr>
          <p:cNvPr id="4" name="Content Placeholder 3"/>
          <p:cNvSpPr>
            <a:spLocks noGrp="1"/>
          </p:cNvSpPr>
          <p:nvPr>
            <p:ph idx="1"/>
          </p:nvPr>
        </p:nvSpPr>
        <p:spPr>
          <a:xfrm>
            <a:off x="304800" y="1371600"/>
            <a:ext cx="8839200" cy="4419599"/>
          </a:xfrm>
        </p:spPr>
        <p:txBody>
          <a:bodyPr>
            <a:normAutofit/>
          </a:bodyPr>
          <a:lstStyle/>
          <a:p>
            <a:pPr marL="0" indent="0">
              <a:buNone/>
            </a:pPr>
            <a:r>
              <a:rPr lang="en-US" dirty="0"/>
              <a:t>The request is for a special use permit to allow the use of Continuum of Care Facilities, Seniors, for a 257-unit continuum care rental community, in accordance with Table C-3 of the Spanish Springs Area Plan, a portion of the Washoe County Master Plan</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FB2347-AB88-4CEC-9EA2-03BD354E599F}"/>
              </a:ext>
            </a:extLst>
          </p:cNvPr>
          <p:cNvSpPr>
            <a:spLocks noGrp="1"/>
          </p:cNvSpPr>
          <p:nvPr>
            <p:ph idx="1"/>
          </p:nvPr>
        </p:nvSpPr>
        <p:spPr>
          <a:xfrm>
            <a:off x="228600" y="1219200"/>
            <a:ext cx="8686800" cy="4572000"/>
          </a:xfrm>
        </p:spPr>
        <p:txBody>
          <a:bodyPr>
            <a:normAutofit/>
          </a:bodyPr>
          <a:lstStyle/>
          <a:p>
            <a:r>
              <a:rPr lang="en-US" dirty="0"/>
              <a:t>The development will be an independent living community for seniors</a:t>
            </a:r>
          </a:p>
          <a:p>
            <a:r>
              <a:rPr lang="en-US" dirty="0"/>
              <a:t>The proposed continuum of care facility will be 100% affordable to lower-income seniors (at or below 60% of the area median income) </a:t>
            </a:r>
          </a:p>
          <a:p>
            <a:endParaRPr lang="en-US" dirty="0"/>
          </a:p>
        </p:txBody>
      </p:sp>
      <p:sp>
        <p:nvSpPr>
          <p:cNvPr id="3" name="Title 2">
            <a:extLst>
              <a:ext uri="{FF2B5EF4-FFF2-40B4-BE49-F238E27FC236}">
                <a16:creationId xmlns:a16="http://schemas.microsoft.com/office/drawing/2014/main" id="{9C75BA41-6FE3-4EC8-A502-A8D086967724}"/>
              </a:ext>
            </a:extLst>
          </p:cNvPr>
          <p:cNvSpPr>
            <a:spLocks noGrp="1"/>
          </p:cNvSpPr>
          <p:nvPr>
            <p:ph type="title"/>
          </p:nvPr>
        </p:nvSpPr>
        <p:spPr>
          <a:xfrm>
            <a:off x="1219200" y="76200"/>
            <a:ext cx="7391400" cy="838200"/>
          </a:xfrm>
        </p:spPr>
        <p:txBody>
          <a:bodyPr/>
          <a:lstStyle/>
          <a:p>
            <a:r>
              <a:rPr lang="en-US" dirty="0"/>
              <a:t>Background</a:t>
            </a:r>
          </a:p>
        </p:txBody>
      </p:sp>
    </p:spTree>
    <p:extLst>
      <p:ext uri="{BB962C8B-B14F-4D97-AF65-F5344CB8AC3E}">
        <p14:creationId xmlns:p14="http://schemas.microsoft.com/office/powerpoint/2010/main" val="275759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C9619-C463-4265-8366-0BBE5AB4D9C2}"/>
              </a:ext>
            </a:extLst>
          </p:cNvPr>
          <p:cNvSpPr>
            <a:spLocks noGrp="1"/>
          </p:cNvSpPr>
          <p:nvPr>
            <p:ph idx="1"/>
          </p:nvPr>
        </p:nvSpPr>
        <p:spPr>
          <a:xfrm>
            <a:off x="0" y="1219200"/>
            <a:ext cx="9067800" cy="4648200"/>
          </a:xfrm>
        </p:spPr>
        <p:txBody>
          <a:bodyPr>
            <a:normAutofit fontScale="85000" lnSpcReduction="20000"/>
          </a:bodyPr>
          <a:lstStyle/>
          <a:p>
            <a:r>
              <a:rPr lang="en-US" dirty="0"/>
              <a:t>The building will be 204,300 sq. ft, 4 stories tall, and will include 257 units with common areas</a:t>
            </a:r>
          </a:p>
          <a:p>
            <a:r>
              <a:rPr lang="en-US" dirty="0"/>
              <a:t>The main building is built around a 28,900 sq. ft outdoor courtyard, with the units and common areas surrounding the courtyard </a:t>
            </a:r>
          </a:p>
          <a:p>
            <a:r>
              <a:rPr lang="en-US" dirty="0"/>
              <a:t>Located on the first floor will be a central common gathering area with a piano, fireplace, large community kitchen and covered veranda also in the building will be a  fitness facility, game room with billiards, an arts and crafts room with large work areas, an onsite business center and library, where residents will be able to use computers, fax, copy and print</a:t>
            </a:r>
          </a:p>
        </p:txBody>
      </p:sp>
      <p:sp>
        <p:nvSpPr>
          <p:cNvPr id="3" name="Title 2">
            <a:extLst>
              <a:ext uri="{FF2B5EF4-FFF2-40B4-BE49-F238E27FC236}">
                <a16:creationId xmlns:a16="http://schemas.microsoft.com/office/drawing/2014/main" id="{4484DAC6-EDF9-4AF1-96D5-DC7D011040E3}"/>
              </a:ext>
            </a:extLst>
          </p:cNvPr>
          <p:cNvSpPr>
            <a:spLocks noGrp="1"/>
          </p:cNvSpPr>
          <p:nvPr>
            <p:ph type="title"/>
          </p:nvPr>
        </p:nvSpPr>
        <p:spPr>
          <a:xfrm>
            <a:off x="1219200" y="76200"/>
            <a:ext cx="7391400" cy="838200"/>
          </a:xfrm>
        </p:spPr>
        <p:txBody>
          <a:bodyPr/>
          <a:lstStyle/>
          <a:p>
            <a:r>
              <a:rPr lang="en-US" dirty="0"/>
              <a:t>Building Characteristics </a:t>
            </a:r>
          </a:p>
        </p:txBody>
      </p:sp>
    </p:spTree>
    <p:extLst>
      <p:ext uri="{BB962C8B-B14F-4D97-AF65-F5344CB8AC3E}">
        <p14:creationId xmlns:p14="http://schemas.microsoft.com/office/powerpoint/2010/main" val="171295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043BCD-6202-4836-99C0-3C47D13DA7BB}"/>
              </a:ext>
            </a:extLst>
          </p:cNvPr>
          <p:cNvPicPr>
            <a:picLocks noGrp="1" noChangeAspect="1"/>
          </p:cNvPicPr>
          <p:nvPr>
            <p:ph idx="1"/>
          </p:nvPr>
        </p:nvPicPr>
        <p:blipFill>
          <a:blip r:embed="rId2"/>
          <a:stretch>
            <a:fillRect/>
          </a:stretch>
        </p:blipFill>
        <p:spPr>
          <a:xfrm>
            <a:off x="1219200" y="76200"/>
            <a:ext cx="6448857" cy="6586834"/>
          </a:xfrm>
          <a:prstGeom prst="rect">
            <a:avLst/>
          </a:prstGeom>
        </p:spPr>
      </p:pic>
      <p:sp>
        <p:nvSpPr>
          <p:cNvPr id="3" name="Title 2">
            <a:extLst>
              <a:ext uri="{FF2B5EF4-FFF2-40B4-BE49-F238E27FC236}">
                <a16:creationId xmlns:a16="http://schemas.microsoft.com/office/drawing/2014/main" id="{8D816973-6CA1-45D6-A28F-F8E4587195A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0365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8ECE1-65D5-45C4-9731-667D7ABAAE58}"/>
              </a:ext>
            </a:extLst>
          </p:cNvPr>
          <p:cNvSpPr>
            <a:spLocks noGrp="1"/>
          </p:cNvSpPr>
          <p:nvPr>
            <p:ph idx="1"/>
          </p:nvPr>
        </p:nvSpPr>
        <p:spPr>
          <a:xfrm>
            <a:off x="76200" y="1219200"/>
            <a:ext cx="8610600" cy="4572000"/>
          </a:xfrm>
        </p:spPr>
        <p:txBody>
          <a:bodyPr>
            <a:normAutofit/>
          </a:bodyPr>
          <a:lstStyle/>
          <a:p>
            <a:r>
              <a:rPr lang="en-US" dirty="0"/>
              <a:t>The 257 units will either be studios, one-bedroom or two-bedrooms units, ranging in size from 407 sf to 727 sf</a:t>
            </a:r>
          </a:p>
          <a:p>
            <a:r>
              <a:rPr lang="en-US" dirty="0"/>
              <a:t>The units are designed to meet the needs of seniors and those with disabilities with kitchens and baths with lower-level countertops and bathrooms will be large and fully accessible with roll in showers and grab bars </a:t>
            </a:r>
          </a:p>
        </p:txBody>
      </p:sp>
      <p:sp>
        <p:nvSpPr>
          <p:cNvPr id="3" name="Title 2">
            <a:extLst>
              <a:ext uri="{FF2B5EF4-FFF2-40B4-BE49-F238E27FC236}">
                <a16:creationId xmlns:a16="http://schemas.microsoft.com/office/drawing/2014/main" id="{5E21A0F4-72C6-48CA-A7DC-8D3BDF6AF53C}"/>
              </a:ext>
            </a:extLst>
          </p:cNvPr>
          <p:cNvSpPr>
            <a:spLocks noGrp="1"/>
          </p:cNvSpPr>
          <p:nvPr>
            <p:ph type="title"/>
          </p:nvPr>
        </p:nvSpPr>
        <p:spPr/>
        <p:txBody>
          <a:bodyPr/>
          <a:lstStyle/>
          <a:p>
            <a:r>
              <a:rPr lang="en-US" dirty="0"/>
              <a:t>Building Characteristics </a:t>
            </a:r>
          </a:p>
        </p:txBody>
      </p:sp>
    </p:spTree>
    <p:extLst>
      <p:ext uri="{BB962C8B-B14F-4D97-AF65-F5344CB8AC3E}">
        <p14:creationId xmlns:p14="http://schemas.microsoft.com/office/powerpoint/2010/main" val="165476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70002-C1BF-4623-811E-661687F1B786}"/>
              </a:ext>
            </a:extLst>
          </p:cNvPr>
          <p:cNvSpPr>
            <a:spLocks noGrp="1"/>
          </p:cNvSpPr>
          <p:nvPr>
            <p:ph idx="1"/>
          </p:nvPr>
        </p:nvSpPr>
        <p:spPr>
          <a:xfrm>
            <a:off x="152400" y="1066800"/>
            <a:ext cx="8229600" cy="4724401"/>
          </a:xfrm>
        </p:spPr>
        <p:txBody>
          <a:bodyPr/>
          <a:lstStyle/>
          <a:p>
            <a:r>
              <a:rPr lang="en-US" dirty="0"/>
              <a:t>The rents for the units will range from $877 to $939 and will  includes all  utilities</a:t>
            </a:r>
          </a:p>
          <a:p>
            <a:r>
              <a:rPr lang="en-US" dirty="0"/>
              <a:t>Average rents in Washoe County are typically $1,500 a month and do not include utilities</a:t>
            </a:r>
          </a:p>
        </p:txBody>
      </p:sp>
      <p:sp>
        <p:nvSpPr>
          <p:cNvPr id="3" name="Title 2">
            <a:extLst>
              <a:ext uri="{FF2B5EF4-FFF2-40B4-BE49-F238E27FC236}">
                <a16:creationId xmlns:a16="http://schemas.microsoft.com/office/drawing/2014/main" id="{B2D830CB-6670-400A-86E0-D16FDB635520}"/>
              </a:ext>
            </a:extLst>
          </p:cNvPr>
          <p:cNvSpPr>
            <a:spLocks noGrp="1"/>
          </p:cNvSpPr>
          <p:nvPr>
            <p:ph type="title"/>
          </p:nvPr>
        </p:nvSpPr>
        <p:spPr/>
        <p:txBody>
          <a:bodyPr/>
          <a:lstStyle/>
          <a:p>
            <a:r>
              <a:rPr lang="en-US" dirty="0"/>
              <a:t>Building Characteristics </a:t>
            </a:r>
          </a:p>
        </p:txBody>
      </p:sp>
    </p:spTree>
    <p:extLst>
      <p:ext uri="{BB962C8B-B14F-4D97-AF65-F5344CB8AC3E}">
        <p14:creationId xmlns:p14="http://schemas.microsoft.com/office/powerpoint/2010/main" val="259992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BB333C-1F0B-43CC-8EA4-9861C1E92947}"/>
              </a:ext>
            </a:extLst>
          </p:cNvPr>
          <p:cNvSpPr>
            <a:spLocks noGrp="1"/>
          </p:cNvSpPr>
          <p:nvPr>
            <p:ph idx="1"/>
          </p:nvPr>
        </p:nvSpPr>
        <p:spPr>
          <a:xfrm>
            <a:off x="152400" y="1219200"/>
            <a:ext cx="8534400" cy="4495800"/>
          </a:xfrm>
        </p:spPr>
        <p:txBody>
          <a:bodyPr/>
          <a:lstStyle/>
          <a:p>
            <a:r>
              <a:rPr lang="en-US" dirty="0"/>
              <a:t>Continuum of Care Facilities, Seniors does not require a specific number of units or parking spaces and allows them to be determined during the special use permit process  </a:t>
            </a:r>
          </a:p>
          <a:p>
            <a:r>
              <a:rPr lang="en-US" dirty="0"/>
              <a:t>Staff agrees, with the proposed 204 parking spaces, with 196 standard spaces and 8 ADA spaces for 257 units </a:t>
            </a:r>
          </a:p>
        </p:txBody>
      </p:sp>
      <p:sp>
        <p:nvSpPr>
          <p:cNvPr id="3" name="Title 2">
            <a:extLst>
              <a:ext uri="{FF2B5EF4-FFF2-40B4-BE49-F238E27FC236}">
                <a16:creationId xmlns:a16="http://schemas.microsoft.com/office/drawing/2014/main" id="{1FFCCD40-DB30-4518-B360-D153DF5F9C17}"/>
              </a:ext>
            </a:extLst>
          </p:cNvPr>
          <p:cNvSpPr>
            <a:spLocks noGrp="1"/>
          </p:cNvSpPr>
          <p:nvPr>
            <p:ph type="title"/>
          </p:nvPr>
        </p:nvSpPr>
        <p:spPr/>
        <p:txBody>
          <a:bodyPr/>
          <a:lstStyle/>
          <a:p>
            <a:r>
              <a:rPr lang="en-US" dirty="0"/>
              <a:t>Analysis </a:t>
            </a:r>
          </a:p>
        </p:txBody>
      </p:sp>
    </p:spTree>
    <p:extLst>
      <p:ext uri="{BB962C8B-B14F-4D97-AF65-F5344CB8AC3E}">
        <p14:creationId xmlns:p14="http://schemas.microsoft.com/office/powerpoint/2010/main" val="163971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F2FA9-239B-4FBE-B7B1-278AEAD73AA9}"/>
              </a:ext>
            </a:extLst>
          </p:cNvPr>
          <p:cNvSpPr>
            <a:spLocks noGrp="1"/>
          </p:cNvSpPr>
          <p:nvPr>
            <p:ph idx="1"/>
          </p:nvPr>
        </p:nvSpPr>
        <p:spPr>
          <a:xfrm>
            <a:off x="0" y="1219200"/>
            <a:ext cx="9067800" cy="4724400"/>
          </a:xfrm>
        </p:spPr>
        <p:txBody>
          <a:bodyPr>
            <a:normAutofit fontScale="92500" lnSpcReduction="10000"/>
          </a:bodyPr>
          <a:lstStyle/>
          <a:p>
            <a:r>
              <a:rPr lang="en-US" dirty="0"/>
              <a:t>The 2 parcel 6.69-acre site is a vacant and relatively flat parcel covered with native shrubs and grasses.</a:t>
            </a:r>
          </a:p>
          <a:p>
            <a:r>
              <a:rPr lang="en-US" dirty="0"/>
              <a:t>The parcels have a master plan land use designation of Commercial (C) as are the parcels to the north, west and east and the parcel to the south is designated Suburban Residential (SR)</a:t>
            </a:r>
          </a:p>
          <a:p>
            <a:r>
              <a:rPr lang="en-US" dirty="0"/>
              <a:t>The parcels have a regulatory zone is Neighborhood Commercial (NC) as are the parcels to the north, west and east.  The parcel to the south has a regulatory zoning of Parks and Recreation (PR)</a:t>
            </a:r>
          </a:p>
        </p:txBody>
      </p:sp>
      <p:sp>
        <p:nvSpPr>
          <p:cNvPr id="3" name="Title 2">
            <a:extLst>
              <a:ext uri="{FF2B5EF4-FFF2-40B4-BE49-F238E27FC236}">
                <a16:creationId xmlns:a16="http://schemas.microsoft.com/office/drawing/2014/main" id="{8AB697D5-E491-44D2-AE59-F1F9C6D59844}"/>
              </a:ext>
            </a:extLst>
          </p:cNvPr>
          <p:cNvSpPr>
            <a:spLocks noGrp="1"/>
          </p:cNvSpPr>
          <p:nvPr>
            <p:ph type="title"/>
          </p:nvPr>
        </p:nvSpPr>
        <p:spPr/>
        <p:txBody>
          <a:bodyPr/>
          <a:lstStyle/>
          <a:p>
            <a:r>
              <a:rPr lang="en-US" dirty="0"/>
              <a:t>Site Characteristics </a:t>
            </a:r>
          </a:p>
        </p:txBody>
      </p:sp>
    </p:spTree>
    <p:extLst>
      <p:ext uri="{BB962C8B-B14F-4D97-AF65-F5344CB8AC3E}">
        <p14:creationId xmlns:p14="http://schemas.microsoft.com/office/powerpoint/2010/main" val="100305814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a94d8b85-37e1-4d17-8d55-8b7d207932bb"/>
    <ds:schemaRef ds:uri="http://schemas.microsoft.com/sharepoint/v3/fields"/>
    <ds:schemaRef ds:uri="CEA9126C-A9B1-4F4A-855C-DD0F845697D2"/>
    <ds:schemaRef ds:uri="http://schemas.microsoft.com/sharepoint/v3"/>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C64AFA-9D40-4A59-8DD4-92F4856366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4241</TotalTime>
  <Words>930</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PowerPoint_Template_2015</vt:lpstr>
      <vt:lpstr>WSUP21-0025  Vintage at Spanish Springs</vt:lpstr>
      <vt:lpstr>Request</vt:lpstr>
      <vt:lpstr>Background</vt:lpstr>
      <vt:lpstr>Building Characteristics </vt:lpstr>
      <vt:lpstr>PowerPoint Presentation</vt:lpstr>
      <vt:lpstr>Building Characteristics </vt:lpstr>
      <vt:lpstr>Building Characteristics </vt:lpstr>
      <vt:lpstr>Analysis </vt:lpstr>
      <vt:lpstr>Site Characteristics </vt:lpstr>
      <vt:lpstr>Site Characteristics </vt:lpstr>
      <vt:lpstr>Landscaping</vt:lpstr>
      <vt:lpstr>Traffic</vt:lpstr>
      <vt:lpstr>Grading</vt:lpstr>
      <vt:lpstr>New Conditions</vt:lpstr>
      <vt:lpstr>Public Notice &amp; Neighbor hood Meeting</vt:lpstr>
      <vt:lpstr>PowerPoint Presentation</vt:lpstr>
      <vt:lpstr>Reviewing Agencies</vt:lpstr>
      <vt:lpstr>Findings</vt:lpstr>
      <vt:lpstr>Motion  </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Olander, Julee</cp:lastModifiedBy>
  <cp:revision>146</cp:revision>
  <cp:lastPrinted>2018-09-05T18:37:41Z</cp:lastPrinted>
  <dcterms:created xsi:type="dcterms:W3CDTF">2015-09-25T21:46:02Z</dcterms:created>
  <dcterms:modified xsi:type="dcterms:W3CDTF">2021-11-02T21:23:59Z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